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4" r:id="rId10"/>
    <p:sldId id="263" r:id="rId11"/>
    <p:sldId id="269" r:id="rId12"/>
    <p:sldId id="267" r:id="rId13"/>
    <p:sldId id="266" r:id="rId14"/>
    <p:sldId id="270" r:id="rId15"/>
    <p:sldId id="26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8EF79-2CFE-4B45-95C7-130FB5844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57866-5F96-4A04-A526-877C97FAE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8AC76-F347-420D-B4DE-32C73924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D491-5FE2-43FB-85E9-20AF5B31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F7D79-1666-4193-A922-B465AB30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0222-0387-4861-8332-D80F8617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05FEF-5DB1-428B-8F19-1BCC1D5E6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0C707-C1A0-468F-BFBB-EC59F35DC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64836-D2ED-4E75-8334-559C4A4F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59E28-C8C4-44D3-9F63-D010760B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5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05B6C-BE05-4D2C-A289-87F3E1F00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E9ED1-39B5-4290-8BDA-CC840184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0D1D6-BBC2-4B3C-B9F4-19601955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6FC17-0237-4A7A-85AC-5B7CB535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310C-FDEE-4AC5-9869-E94AC66D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5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0E07-2F7C-40D7-B8C8-5C5A3FDAE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F946-44A1-4469-9FC3-18C47C849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FA1EC-5D94-46F0-8D8C-7D1EC9F6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01B8F-AD6F-4B3C-9665-A027CFBB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29325-59B9-4AFB-9641-E146BB35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6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D246-2883-4900-8A85-AAEDD17DB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06F48-83A3-4789-B29D-FFD31E1BF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B9158-C3B5-424F-9AD7-236F35B8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19415-F065-4E5C-899B-78A69903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A4C1F-3593-46BB-ABED-DB90E3EE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5BCF0-FF23-434A-826C-A71BC6C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35D1F-5CBA-4880-A407-737D4D4D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20C3C-0C7F-4F0E-B7D8-1A6A9CB2C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5E665-A648-493E-9F39-3FFF71E7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990D7-36FA-4950-8BD8-9A56F65A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F404E-2DF7-4B9D-9B07-E746817E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3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B9FA-EC81-4F85-B2A0-CD2D77C5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43D53-9AC1-401F-8C61-DDBA15BAA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563C1-2719-45BF-9AA1-4A4014617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E8FDE-9910-49D7-9621-59606C4FF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CB3E8A-C263-45F3-B2FB-3C1D906BE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1CD1F3-82B4-43A9-A3AA-E34DCB36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B7949-BD68-4710-9288-D6308215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0206BA-8090-4768-9581-BC0A424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3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8F9D-1E5C-480D-9B7C-C0C54223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56807-D2ED-4FF1-9D2E-283214AA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D9B46-75CD-46F6-BB2B-A72B5C29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14B6B-36AD-4074-9065-EFDEAF10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5881BE-21CE-4336-8E20-4A7074C7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23C64-4DCA-4A4E-82BF-3F674AC3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1ABF9-93E8-4C7F-A20C-E5A290AD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1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EC15-E9FC-4BCD-82BC-0ECF1BF14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E68E0-EA56-45D2-BF8A-F75C44088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58EB8-779B-40CA-9565-352408B5C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2D5A6-C8BF-441E-9298-67F2F1BA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27B7C-2AC8-4A1A-8A27-DFB19D2E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EDD5F-8B31-4E21-AA08-09A68F06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3345-4583-42EA-A401-63F66C8B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38749-0937-441D-95F0-4EA21558C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E1278-FE15-46A1-8E28-746293B88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D6A98-F993-4C88-B823-96579B33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5F7F8-5AD5-4719-B742-B63F6CC3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AD592-3311-4B98-BF29-B8630DD6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9D907-74F4-4BC0-981E-A74CF5B9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1DD8D-DEA4-4E84-8BFC-5666A590C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3C3D-E6A6-49E1-92BA-762EB9DF9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5AE2B-8107-49F1-BBDE-5D456BCC26D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6541D-29FB-4A66-B6E4-93B01CFBB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F93FA-6103-4F04-8426-C7A17382E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AEA6-533B-40A1-A8BB-A8B5B37F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rm.org/CRM_CIGO" TargetMode="External"/><Relationship Id="rId2" Type="http://schemas.openxmlformats.org/officeDocument/2006/relationships/hyperlink" Target="https://cigoa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ma.org/page/igp" TargetMode="External"/><Relationship Id="rId2" Type="http://schemas.openxmlformats.org/officeDocument/2006/relationships/hyperlink" Target="https://www.icr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armavancouver.ca" TargetMode="External"/><Relationship Id="rId5" Type="http://schemas.openxmlformats.org/officeDocument/2006/relationships/hyperlink" Target="http://www.vancouver.arma.org/" TargetMode="External"/><Relationship Id="rId4" Type="http://schemas.openxmlformats.org/officeDocument/2006/relationships/hyperlink" Target="https://cigoa.org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rm.org/exa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ED9ED-655C-46BF-99FE-7E68F7EF0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Certification Demystified: Certification Information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45586-FAEA-4407-979D-1177C26F0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 sz="1100">
                <a:solidFill>
                  <a:srgbClr val="FFFFFF"/>
                </a:solidFill>
              </a:rPr>
              <a:t>Vancouver Chapter</a:t>
            </a:r>
          </a:p>
          <a:p>
            <a:r>
              <a:rPr lang="en-US" sz="1100">
                <a:solidFill>
                  <a:srgbClr val="FFFFFF"/>
                </a:solidFill>
              </a:rPr>
              <a:t>ARMA International</a:t>
            </a:r>
          </a:p>
          <a:p>
            <a:r>
              <a:rPr lang="en-US" sz="1100">
                <a:solidFill>
                  <a:srgbClr val="FFFFFF"/>
                </a:solidFill>
              </a:rPr>
              <a:t>February 2, 2021</a:t>
            </a:r>
          </a:p>
        </p:txBody>
      </p:sp>
      <p:pic>
        <p:nvPicPr>
          <p:cNvPr id="4098" name="Picture 2" descr="Picture">
            <a:extLst>
              <a:ext uri="{FF2B5EF4-FFF2-40B4-BE49-F238E27FC236}">
                <a16:creationId xmlns:a16="http://schemas.microsoft.com/office/drawing/2014/main" id="{3BA1D21C-BCDA-4F01-A1D6-514317A8C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51" y="3527057"/>
            <a:ext cx="2009775" cy="230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85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07624B-61A5-4F7F-A83F-4B3BC810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Information Governance Professional (IGP)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48F8-57DE-4B92-B975-69F2F09F2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Established by ARMA in 2012, governed by an independent IGP Governance Board</a:t>
            </a:r>
          </a:p>
          <a:p>
            <a:r>
              <a:rPr lang="en-US" sz="2000" dirty="0"/>
              <a:t>Is for information professionals operating at the enterprise level</a:t>
            </a:r>
          </a:p>
          <a:p>
            <a:r>
              <a:rPr lang="en-US" sz="2000" dirty="0"/>
              <a:t>Candidates must hold a four-year college degree and three years of management or leadership experience in RIM, or hold a high school or associate degree and six years management in a leadership role</a:t>
            </a:r>
          </a:p>
          <a:p>
            <a:r>
              <a:rPr lang="en-US" sz="2000" dirty="0"/>
              <a:t>3-hour examination covers six domains of knowledge:</a:t>
            </a:r>
          </a:p>
          <a:p>
            <a:pPr lvl="1"/>
            <a:r>
              <a:rPr lang="en-US" sz="1600" dirty="0"/>
              <a:t>Managing risk and compliance;</a:t>
            </a:r>
          </a:p>
          <a:p>
            <a:pPr lvl="1"/>
            <a:r>
              <a:rPr lang="en-US" sz="1600" dirty="0"/>
              <a:t>Developing information strategic plans;</a:t>
            </a:r>
          </a:p>
          <a:p>
            <a:pPr lvl="1"/>
            <a:r>
              <a:rPr lang="en-US" sz="1600" dirty="0"/>
              <a:t>Developing the information governance framework;</a:t>
            </a:r>
          </a:p>
          <a:p>
            <a:pPr lvl="1"/>
            <a:r>
              <a:rPr lang="en-US" sz="1600" dirty="0"/>
              <a:t>Establishing the information governance program;</a:t>
            </a:r>
          </a:p>
          <a:p>
            <a:pPr lvl="1"/>
            <a:r>
              <a:rPr lang="en-US" sz="1600" dirty="0"/>
              <a:t>Establishing information governance business integration and oversight</a:t>
            </a:r>
          </a:p>
          <a:p>
            <a:pPr lvl="1"/>
            <a:r>
              <a:rPr lang="en-US" sz="1600" dirty="0"/>
              <a:t>Aligning technology with the information governance framework</a:t>
            </a:r>
          </a:p>
          <a:p>
            <a:r>
              <a:rPr lang="en-US" sz="2000" dirty="0"/>
              <a:t>Currently $599 US examination fee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585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ED23E-D547-4842-B401-1121DF1E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IGP Examination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0720-32EF-4EEF-90D1-C252F744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Study guide for sale from ARMA International; </a:t>
            </a:r>
          </a:p>
          <a:p>
            <a:r>
              <a:rPr lang="en-US" sz="2000" dirty="0"/>
              <a:t>Candidate and </a:t>
            </a:r>
            <a:r>
              <a:rPr lang="en-US" sz="2000" dirty="0" err="1"/>
              <a:t>Certificant</a:t>
            </a:r>
            <a:r>
              <a:rPr lang="en-US" sz="2000" dirty="0"/>
              <a:t> information materials available for download from IGP website</a:t>
            </a:r>
          </a:p>
        </p:txBody>
      </p:sp>
    </p:spTree>
    <p:extLst>
      <p:ext uri="{BB962C8B-B14F-4D97-AF65-F5344CB8AC3E}">
        <p14:creationId xmlns:p14="http://schemas.microsoft.com/office/powerpoint/2010/main" val="425819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52329A-6BA1-44E5-B691-4282DAC8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IGP Certificate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E31C8-18FB-4083-A7BE-8E562F44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60 hours of post certificate maintenance in 3-year cycle,</a:t>
            </a:r>
          </a:p>
          <a:p>
            <a:r>
              <a:rPr lang="en-US" sz="2000" dirty="0"/>
              <a:t> Must include:	</a:t>
            </a:r>
          </a:p>
          <a:p>
            <a:pPr lvl="1"/>
            <a:r>
              <a:rPr lang="en-US" sz="1600" dirty="0"/>
              <a:t>10 hours in legal matters, e.g. regulatory compliance, FOI and privacy 10 hours in information technology,  e.g. selecting new systems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976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2106-A20B-44D7-98D3-E5E5AD5DA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Certified Information Governance Officer (CIGO)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622DD-7CF2-43B8-A237-846806211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Established 2020</a:t>
            </a:r>
          </a:p>
          <a:p>
            <a:r>
              <a:rPr lang="en-US" sz="2000" dirty="0"/>
              <a:t>The training is a master class in Information Governance (IG), followed by a week of study, and the CIGO certification examination.  Course prep syllabus and candidate handbook available for download. Fee for all courses and examinations, materials $1995 US</a:t>
            </a:r>
          </a:p>
          <a:p>
            <a:r>
              <a:rPr lang="en-US" sz="2000" dirty="0"/>
              <a:t>Examination preparation courses online, next one March 22, 24, 26, 1-6 pm EST.  </a:t>
            </a:r>
          </a:p>
          <a:p>
            <a:r>
              <a:rPr lang="en-US" sz="2000" dirty="0"/>
              <a:t>CRMs may enroll in the program at special rates beginning October 16, 2020 through June 1, 2021; and pay no application fee or CIGO membership fee.  </a:t>
            </a:r>
          </a:p>
          <a:p>
            <a:r>
              <a:rPr lang="en-US" sz="2000" dirty="0"/>
              <a:t>CRM/CIGO certification will follow ICRM rules and procedures.</a:t>
            </a:r>
          </a:p>
          <a:p>
            <a:r>
              <a:rPr lang="en-US" sz="2000" dirty="0"/>
              <a:t>An additional 20 CMPs in the IG discipline will be required per five-year cycle and will be prorated on an annual basis.</a:t>
            </a:r>
          </a:p>
          <a:p>
            <a:r>
              <a:rPr lang="en-US" sz="2000" dirty="0"/>
              <a:t>For further information, see </a:t>
            </a:r>
            <a:r>
              <a:rPr lang="en-US" sz="2000" dirty="0">
                <a:hlinkClick r:id="rId2"/>
              </a:rPr>
              <a:t>https://cigoa.org</a:t>
            </a:r>
            <a:r>
              <a:rPr lang="en-US" sz="2000" dirty="0"/>
              <a:t>, and for the relationship with the ICRM, see  </a:t>
            </a:r>
            <a:r>
              <a:rPr lang="en-US" sz="2000" dirty="0">
                <a:hlinkClick r:id="rId3"/>
              </a:rPr>
              <a:t>https://www.icrm.org/CRM_CIGO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9389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86CCB-EF48-4FC3-AA95-B486ED9A8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Benefits of these certifications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634DC-0580-49EF-9B78-AC49DFF5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Provide benchmarks for required knowledge</a:t>
            </a:r>
          </a:p>
          <a:p>
            <a:r>
              <a:rPr lang="en-US" sz="2000" dirty="0"/>
              <a:t>Provide impetus to keep current, updated on all aspects of RIM</a:t>
            </a:r>
          </a:p>
          <a:p>
            <a:r>
              <a:rPr lang="en-US" sz="2000" dirty="0"/>
              <a:t>Provide enriching career pathway</a:t>
            </a:r>
          </a:p>
        </p:txBody>
      </p:sp>
    </p:spTree>
    <p:extLst>
      <p:ext uri="{BB962C8B-B14F-4D97-AF65-F5344CB8AC3E}">
        <p14:creationId xmlns:p14="http://schemas.microsoft.com/office/powerpoint/2010/main" val="1975627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03CBCD-DEE0-4FD9-A4E0-225A89B3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7DDCD-BBB8-417E-8077-272B25815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Institute of Certified Records Managers – ICRM – </a:t>
            </a:r>
            <a:r>
              <a:rPr lang="en-US" sz="2000" dirty="0">
                <a:hlinkClick r:id="rId2"/>
              </a:rPr>
              <a:t>https://www.icrm.org</a:t>
            </a:r>
            <a:endParaRPr lang="en-US" sz="2000" dirty="0"/>
          </a:p>
          <a:p>
            <a:r>
              <a:rPr lang="en-US" sz="2000" dirty="0"/>
              <a:t>Information Governance Professional – </a:t>
            </a:r>
            <a:r>
              <a:rPr lang="en-US" sz="2000" dirty="0">
                <a:hlinkClick r:id="rId3"/>
              </a:rPr>
              <a:t>https://www.arma.org/page/igp</a:t>
            </a:r>
            <a:endParaRPr lang="en-US" sz="2000" dirty="0"/>
          </a:p>
          <a:p>
            <a:r>
              <a:rPr lang="en-US" sz="2000" dirty="0"/>
              <a:t>Certified Information Governance Professional – </a:t>
            </a:r>
            <a:r>
              <a:rPr lang="en-US" sz="2000" dirty="0">
                <a:hlinkClick r:id="rId4"/>
              </a:rPr>
              <a:t>https://cigoa.org</a:t>
            </a:r>
            <a:endParaRPr lang="en-US" sz="2000" dirty="0"/>
          </a:p>
          <a:p>
            <a:r>
              <a:rPr lang="en-US" sz="2000" dirty="0"/>
              <a:t>ARMA Vancouver Chapter – </a:t>
            </a:r>
            <a:r>
              <a:rPr lang="en-US" sz="2000" dirty="0">
                <a:hlinkClick r:id="rId5"/>
              </a:rPr>
              <a:t>http://www.vancouver.arma.org</a:t>
            </a:r>
            <a:endParaRPr lang="en-US" sz="2000" dirty="0"/>
          </a:p>
          <a:p>
            <a:pPr lvl="1"/>
            <a:r>
              <a:rPr lang="en-US" sz="1600" dirty="0"/>
              <a:t>Lending library of electronic and hard copy publications;  CRM resources and IGP Study Pack of recommended resources from ARMA</a:t>
            </a:r>
          </a:p>
          <a:p>
            <a:pPr lvl="1"/>
            <a:r>
              <a:rPr lang="en-US" sz="1600" dirty="0"/>
              <a:t>Bursaries to members</a:t>
            </a:r>
          </a:p>
          <a:p>
            <a:pPr lvl="1"/>
            <a:r>
              <a:rPr lang="en-US" sz="1600" dirty="0"/>
              <a:t>Contact </a:t>
            </a:r>
            <a:r>
              <a:rPr lang="en-US" sz="1600" dirty="0">
                <a:hlinkClick r:id="rId6"/>
              </a:rPr>
              <a:t>info@armavancouver.ca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5424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84260-C893-4740-A91C-E35693F3A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2567" y="818984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 and questions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Sandie Bradley, CRM, FAI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info@armavancouver.ca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567F81-DDDA-4E23-B950-437A6F1C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Why obtain certification?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709CF-E55D-4B88-88C4-3DA45A53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Recognition</a:t>
            </a:r>
          </a:p>
          <a:p>
            <a:pPr lvl="1"/>
            <a:r>
              <a:rPr lang="en-US" sz="2000" dirty="0"/>
              <a:t>No universal RIM training</a:t>
            </a:r>
          </a:p>
          <a:p>
            <a:pPr lvl="1"/>
            <a:r>
              <a:rPr lang="en-US" sz="2000" dirty="0"/>
              <a:t>Value proposition </a:t>
            </a:r>
          </a:p>
          <a:p>
            <a:r>
              <a:rPr lang="en-US" sz="2000" dirty="0"/>
              <a:t>Represents fundamental knowledge requirements and opportunity for continuous learning</a:t>
            </a:r>
          </a:p>
          <a:p>
            <a:r>
              <a:rPr lang="en-US" sz="2000" dirty="0"/>
              <a:t>Job requirement</a:t>
            </a:r>
          </a:p>
          <a:p>
            <a:r>
              <a:rPr lang="en-US" sz="2000" dirty="0"/>
              <a:t>Ethical conduct</a:t>
            </a:r>
          </a:p>
        </p:txBody>
      </p:sp>
    </p:spTree>
    <p:extLst>
      <p:ext uri="{BB962C8B-B14F-4D97-AF65-F5344CB8AC3E}">
        <p14:creationId xmlns:p14="http://schemas.microsoft.com/office/powerpoint/2010/main" val="4205563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DE910-CD64-40C5-AB4A-EFA11CD6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 CRM and CRA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EB27A-9FDE-4024-8234-3CB893E1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Offered by the Institute of Certified Records Managers (ICRM)</a:t>
            </a:r>
          </a:p>
          <a:p>
            <a:r>
              <a:rPr lang="en-US" sz="2000" dirty="0"/>
              <a:t>ICRM started 40 years ago – first CRM (Certified Records Manager) certificates issued in 1975</a:t>
            </a:r>
          </a:p>
          <a:p>
            <a:pPr lvl="1"/>
            <a:r>
              <a:rPr lang="en-US" sz="1600" dirty="0"/>
              <a:t>Patricia Acton, CRM, Vancouver Island Chapter, obtained the first certificate in Western Canada</a:t>
            </a:r>
          </a:p>
          <a:p>
            <a:r>
              <a:rPr lang="en-US" sz="2000" dirty="0"/>
              <a:t>CRA (Certified Records Analyst) more recent</a:t>
            </a:r>
          </a:p>
          <a:p>
            <a:r>
              <a:rPr lang="en-US" sz="2000" dirty="0"/>
              <a:t>Cover core skills and competencies:</a:t>
            </a:r>
          </a:p>
          <a:p>
            <a:pPr lvl="1"/>
            <a:r>
              <a:rPr lang="en-US" sz="1600" dirty="0"/>
              <a:t>general management, </a:t>
            </a:r>
          </a:p>
          <a:p>
            <a:pPr lvl="1"/>
            <a:r>
              <a:rPr lang="en-US" sz="1600" dirty="0"/>
              <a:t>all aspects of recordkeeping, and </a:t>
            </a:r>
          </a:p>
          <a:p>
            <a:pPr lvl="1"/>
            <a:r>
              <a:rPr lang="en-US" sz="1600" dirty="0"/>
              <a:t>recordkeeping technologies</a:t>
            </a:r>
          </a:p>
          <a:p>
            <a:r>
              <a:rPr lang="en-US" sz="2000" dirty="0"/>
              <a:t>Very detailed information available at the Institute website https://www.icrm.org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D1BEE8C-DC71-4D9B-B8FF-E4624EC58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231" y="10138"/>
            <a:ext cx="14287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03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61503-C252-4883-AA87-791369AEB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How to qualify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E856-744C-435C-9942-92829251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Must have a 4 year post secondary degree, plus one year of professional RIM work, </a:t>
            </a:r>
          </a:p>
          <a:p>
            <a:pPr marL="0" indent="0">
              <a:buNone/>
            </a:pPr>
            <a:r>
              <a:rPr lang="en-US" sz="2000" dirty="0"/>
              <a:t>			OR</a:t>
            </a:r>
          </a:p>
          <a:p>
            <a:r>
              <a:rPr lang="en-US" sz="2000" dirty="0"/>
              <a:t>Work experience in place of each year of college work not completed – MINIMUM acceptable is high school graduation plus 5 years of professional RIM work</a:t>
            </a:r>
          </a:p>
          <a:p>
            <a:pPr lvl="1"/>
            <a:r>
              <a:rPr lang="en-US" sz="1600" dirty="0"/>
              <a:t>Conducted studies and surveys</a:t>
            </a:r>
          </a:p>
          <a:p>
            <a:pPr lvl="1"/>
            <a:r>
              <a:rPr lang="en-US" sz="1600" dirty="0"/>
              <a:t>Developed, designed, and implemented records or information management systems</a:t>
            </a:r>
          </a:p>
          <a:p>
            <a:pPr lvl="1"/>
            <a:r>
              <a:rPr lang="en-US" sz="1600" dirty="0"/>
              <a:t>Had direct managerial or operational responsibility for RIM programs</a:t>
            </a:r>
          </a:p>
          <a:p>
            <a:pPr lvl="1"/>
            <a:r>
              <a:rPr lang="en-US" sz="1600" dirty="0"/>
              <a:t>Has taught in an accredited college/university (on a full time basis) courses in RIM</a:t>
            </a:r>
          </a:p>
          <a:p>
            <a:r>
              <a:rPr lang="en-US" sz="2000" dirty="0"/>
              <a:t>Submit application with credentials, nonrefundable deposit, and receive acceptance or information about what additional steps to take.  Application fee of $100 US is non-refundable </a:t>
            </a:r>
          </a:p>
          <a:p>
            <a:r>
              <a:rPr lang="en-US" sz="2000" dirty="0"/>
              <a:t>Upon acceptance, candidates are given ICRM ID and password to access examinations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559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A230D-09B8-49CA-AE49-83CF85F8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CRM Examination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026C3-3B71-4855-AB61-08C796D8B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Examinations are online, through service provider</a:t>
            </a:r>
          </a:p>
          <a:p>
            <a:r>
              <a:rPr lang="en-US" sz="2000" dirty="0"/>
              <a:t>6 examinations covering all aspects of records and information management:</a:t>
            </a:r>
          </a:p>
          <a:p>
            <a:pPr lvl="1"/>
            <a:r>
              <a:rPr lang="en-US" sz="1600" dirty="0"/>
              <a:t>Part 1 – Management principles and the Records and Information Management (RIM) Program</a:t>
            </a:r>
          </a:p>
          <a:p>
            <a:pPr lvl="1"/>
            <a:r>
              <a:rPr lang="en-US" sz="1600" dirty="0"/>
              <a:t>Part 2 – Records and Information Creation and Use</a:t>
            </a:r>
          </a:p>
          <a:p>
            <a:pPr lvl="1"/>
            <a:r>
              <a:rPr lang="en-US" sz="1600" dirty="0"/>
              <a:t>Part 3 – Records Storage, Retrieval, Conversion and Facilities</a:t>
            </a:r>
          </a:p>
          <a:p>
            <a:pPr lvl="1"/>
            <a:r>
              <a:rPr lang="en-US" sz="1600" dirty="0"/>
              <a:t>Part 4 – Records Identification, Retention, Protection and Disposition</a:t>
            </a:r>
          </a:p>
          <a:p>
            <a:pPr lvl="1"/>
            <a:r>
              <a:rPr lang="en-US" sz="1600" dirty="0"/>
              <a:t>Part 5 – Technology </a:t>
            </a:r>
          </a:p>
          <a:p>
            <a:pPr lvl="1"/>
            <a:r>
              <a:rPr lang="en-US" sz="1600" dirty="0"/>
              <a:t>Part 6 – Business Cases</a:t>
            </a:r>
          </a:p>
          <a:p>
            <a:r>
              <a:rPr lang="en-US" sz="2000" dirty="0"/>
              <a:t>May write up to the first five at a sitting, except Part 6, the last examination – case studies covering the content of the first five examinations</a:t>
            </a:r>
          </a:p>
          <a:p>
            <a:r>
              <a:rPr lang="en-US" sz="2000" dirty="0"/>
              <a:t>Have 5 years to complete</a:t>
            </a:r>
          </a:p>
          <a:p>
            <a:r>
              <a:rPr lang="en-US" sz="2000" dirty="0"/>
              <a:t>Examination fees $100 US each for parts 1-5, $150 US for part 6</a:t>
            </a:r>
          </a:p>
          <a:p>
            <a:r>
              <a:rPr lang="en-US" sz="2000" dirty="0"/>
              <a:t>Details at </a:t>
            </a:r>
            <a:r>
              <a:rPr lang="en-US" sz="2000" dirty="0">
                <a:hlinkClick r:id="rId2"/>
              </a:rPr>
              <a:t>https://www.icrm.org/exams</a:t>
            </a:r>
            <a:r>
              <a:rPr lang="en-US" sz="2000" dirty="0"/>
              <a:t> and application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983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05881-4758-4D4D-ACEB-4E47D56A4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CRA Credential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DBE6E-626B-4C4D-85B6-0FCB7745D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Certified Records Analyst</a:t>
            </a:r>
          </a:p>
          <a:p>
            <a:r>
              <a:rPr lang="en-US" sz="2000" dirty="0"/>
              <a:t>Earned when part way through the examination cycle, having completed:</a:t>
            </a:r>
          </a:p>
          <a:p>
            <a:pPr lvl="1"/>
            <a:r>
              <a:rPr lang="en-US" sz="1600" dirty="0"/>
              <a:t>Part 2 – Records And Information Creation and Use</a:t>
            </a:r>
          </a:p>
          <a:p>
            <a:pPr lvl="1"/>
            <a:r>
              <a:rPr lang="en-US" sz="1600" dirty="0"/>
              <a:t>Part 3 – Records Systems, Storage And Retrieval, and</a:t>
            </a:r>
          </a:p>
          <a:p>
            <a:pPr lvl="1"/>
            <a:r>
              <a:rPr lang="en-US" sz="1600" dirty="0"/>
              <a:t>Part 4 – Records Appraisal, Retention, Protection and Disposition</a:t>
            </a:r>
          </a:p>
          <a:p>
            <a:r>
              <a:rPr lang="en-US" sz="2000" dirty="0"/>
              <a:t>Recognition of work in process</a:t>
            </a:r>
          </a:p>
        </p:txBody>
      </p:sp>
    </p:spTree>
    <p:extLst>
      <p:ext uri="{BB962C8B-B14F-4D97-AF65-F5344CB8AC3E}">
        <p14:creationId xmlns:p14="http://schemas.microsoft.com/office/powerpoint/2010/main" val="211260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B1E66-2810-4ED0-9910-B740C28F3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Examination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AA292-1382-4714-99F1-3F4AB9CFB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Examinations all online; candidates are notified of date and procedure</a:t>
            </a:r>
          </a:p>
          <a:p>
            <a:pPr lvl="1"/>
            <a:r>
              <a:rPr lang="en-US" sz="1600" dirty="0"/>
              <a:t>Parts 1 – 5 year round;  Part 6 – October 1- November 30 – Check for updates </a:t>
            </a:r>
          </a:p>
          <a:p>
            <a:r>
              <a:rPr lang="en-US" sz="2000" dirty="0"/>
              <a:t>Study guide is provided on the ICRM website, exam outline provides the content of each test (Parts 1-5), provides sample questions</a:t>
            </a:r>
          </a:p>
          <a:p>
            <a:r>
              <a:rPr lang="en-US" sz="2000" dirty="0"/>
              <a:t>Mentors also available to support candidates </a:t>
            </a:r>
          </a:p>
          <a:p>
            <a:r>
              <a:rPr lang="en-US" sz="2000" dirty="0"/>
              <a:t>Chapter will provide study group sessions if there is enough interest; chapter offers bursaries </a:t>
            </a:r>
          </a:p>
        </p:txBody>
      </p:sp>
    </p:spTree>
    <p:extLst>
      <p:ext uri="{BB962C8B-B14F-4D97-AF65-F5344CB8AC3E}">
        <p14:creationId xmlns:p14="http://schemas.microsoft.com/office/powerpoint/2010/main" val="149615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8F038A-5D10-4C89-8346-614D8937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Examination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9D614-3498-4B99-825E-FD4E06318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Formerly provided in person at conferences, e.g. ARMA International, ARMA Canada </a:t>
            </a:r>
          </a:p>
          <a:p>
            <a:r>
              <a:rPr lang="en-US" sz="2000" dirty="0"/>
              <a:t>Now also online</a:t>
            </a:r>
          </a:p>
          <a:p>
            <a:r>
              <a:rPr lang="en-US" sz="2000" dirty="0"/>
              <a:t>Preparation sessions offered by the ICRM, will be hosted as a series of 4-hour half day workshops for CRA, CRM and Part 6 Practice Business Case.</a:t>
            </a:r>
          </a:p>
          <a:p>
            <a:r>
              <a:rPr lang="en-US" sz="2000" b="0" i="0" dirty="0">
                <a:solidFill>
                  <a:srgbClr val="404040"/>
                </a:solidFill>
                <a:effectLst/>
                <a:latin typeface="Open Sans"/>
              </a:rPr>
              <a:t>N</a:t>
            </a:r>
            <a:r>
              <a:rPr lang="en-US" sz="2000" dirty="0"/>
              <a:t>ext one online on February</a:t>
            </a:r>
            <a:r>
              <a:rPr lang="en-US" sz="1400" b="0" i="0" dirty="0">
                <a:solidFill>
                  <a:srgbClr val="404040"/>
                </a:solidFill>
                <a:effectLst/>
                <a:latin typeface="Open Sans"/>
              </a:rPr>
              <a:t> </a:t>
            </a:r>
            <a:r>
              <a:rPr lang="en-US" sz="2000" dirty="0"/>
              <a:t>17-19, 2021. Each half day is offered for $129 US per person.    </a:t>
            </a:r>
          </a:p>
          <a:p>
            <a:r>
              <a:rPr lang="en-US" sz="2000" dirty="0"/>
              <a:t>Also provided online in association with sponsoring agencies (DGI March),conferences (MER May).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359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42DF-3BBF-4E1D-90B6-98FDF103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Post Certificate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B9783-BE28-436A-A6DE-2E530EB60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Requirement to maintain certification (CRM, CRA)</a:t>
            </a:r>
          </a:p>
          <a:p>
            <a:r>
              <a:rPr lang="en-US" sz="2000" dirty="0"/>
              <a:t>100 hours of acceptable professional work over 5-year period</a:t>
            </a:r>
          </a:p>
          <a:p>
            <a:pPr lvl="1"/>
            <a:r>
              <a:rPr lang="en-US" sz="1600" dirty="0"/>
              <a:t>Points awarded for each half hour of acceptable activity</a:t>
            </a:r>
          </a:p>
          <a:p>
            <a:pPr lvl="1"/>
            <a:r>
              <a:rPr lang="en-US" sz="1600" dirty="0"/>
              <a:t>4 broad categories – A-Attend; B-Present; C-Publish; D-Other</a:t>
            </a:r>
          </a:p>
          <a:p>
            <a:r>
              <a:rPr lang="en-US" sz="2000" dirty="0"/>
              <a:t>Examples – attendance at meetings, attending or presenting at conferences, online webinars, writing articles, RIM program development, mentoring, etc.</a:t>
            </a:r>
          </a:p>
          <a:p>
            <a:pPr lvl="1"/>
            <a:r>
              <a:rPr lang="en-US" sz="2000" dirty="0"/>
              <a:t>Many event planners seek credit hours in advance of event, you attend and submit the credit code</a:t>
            </a:r>
          </a:p>
          <a:p>
            <a:r>
              <a:rPr lang="en-US" sz="2000" dirty="0"/>
              <a:t>Submit credit request to ICRM, obtain credit hours</a:t>
            </a:r>
          </a:p>
        </p:txBody>
      </p:sp>
    </p:spTree>
    <p:extLst>
      <p:ext uri="{BB962C8B-B14F-4D97-AF65-F5344CB8AC3E}">
        <p14:creationId xmlns:p14="http://schemas.microsoft.com/office/powerpoint/2010/main" val="348195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1183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Office Theme</vt:lpstr>
      <vt:lpstr>Certification Demystified: Certification Information Session</vt:lpstr>
      <vt:lpstr>Why obtain certification?</vt:lpstr>
      <vt:lpstr> CRM and CRA</vt:lpstr>
      <vt:lpstr>How to qualify</vt:lpstr>
      <vt:lpstr>CRM Examination Process</vt:lpstr>
      <vt:lpstr>CRA Credential</vt:lpstr>
      <vt:lpstr>Examination information</vt:lpstr>
      <vt:lpstr>Examination Preparation</vt:lpstr>
      <vt:lpstr>Post Certificate Maintenance</vt:lpstr>
      <vt:lpstr>Information Governance Professional (IGP)</vt:lpstr>
      <vt:lpstr>IGP Examination Preparation</vt:lpstr>
      <vt:lpstr>IGP Certificate Maintenance</vt:lpstr>
      <vt:lpstr>Certified Information Governance Officer (CIGO)</vt:lpstr>
      <vt:lpstr>Benefits of these certifications</vt:lpstr>
      <vt:lpstr>Resources</vt:lpstr>
      <vt:lpstr>Thank you and questions Sandie Bradley, CRM, FAI info@armavancouver.ca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Certification Demystified: Certification Information Session</dc:title>
  <dc:creator>Sandie Bradley</dc:creator>
  <cp:lastModifiedBy>Sandie Bradley</cp:lastModifiedBy>
  <cp:revision>2</cp:revision>
  <dcterms:created xsi:type="dcterms:W3CDTF">2021-02-02T18:20:19Z</dcterms:created>
  <dcterms:modified xsi:type="dcterms:W3CDTF">2021-02-02T18:23:20Z</dcterms:modified>
</cp:coreProperties>
</file>